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9" r:id="rId4"/>
    <p:sldId id="298" r:id="rId5"/>
    <p:sldId id="274" r:id="rId6"/>
    <p:sldId id="294" r:id="rId7"/>
    <p:sldId id="277" r:id="rId8"/>
    <p:sldId id="261" r:id="rId9"/>
    <p:sldId id="280" r:id="rId10"/>
    <p:sldId id="269" r:id="rId11"/>
    <p:sldId id="300" r:id="rId12"/>
    <p:sldId id="265" r:id="rId13"/>
    <p:sldId id="263" r:id="rId14"/>
    <p:sldId id="264" r:id="rId15"/>
    <p:sldId id="267" r:id="rId16"/>
    <p:sldId id="266" r:id="rId17"/>
    <p:sldId id="299" r:id="rId18"/>
    <p:sldId id="301" r:id="rId19"/>
    <p:sldId id="302" r:id="rId20"/>
    <p:sldId id="303" r:id="rId21"/>
    <p:sldId id="304" r:id="rId22"/>
    <p:sldId id="305" r:id="rId23"/>
    <p:sldId id="306" r:id="rId24"/>
    <p:sldId id="268" r:id="rId25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3AE0D-4BF5-4AE1-9680-9AF758977243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F8137-B262-4977-97DF-394CCCCFF78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5378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CFF3-E0E9-4D6A-A92C-3DE2925338A8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965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CFF3-E0E9-4D6A-A92C-3DE2925338A8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174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CFF3-E0E9-4D6A-A92C-3DE2925338A8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93038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CFF3-E0E9-4D6A-A92C-3DE2925338A8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9930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err="1"/>
              <a:t>ללבדוק</a:t>
            </a:r>
            <a:r>
              <a:rPr lang="he-IL" baseline="0" dirty="0"/>
              <a:t> כמה % </a:t>
            </a:r>
            <a:r>
              <a:rPr lang="en-US" baseline="0" dirty="0"/>
              <a:t>FIT</a:t>
            </a:r>
            <a:r>
              <a:rPr lang="he-IL" baseline="0" dirty="0"/>
              <a:t> בכללי </a:t>
            </a:r>
            <a:r>
              <a:rPr lang="he-IL" baseline="0" dirty="0" err="1"/>
              <a:t>וילוח</a:t>
            </a:r>
            <a:r>
              <a:rPr lang="he-IL" baseline="0" dirty="0"/>
              <a:t> לפי מרחק וזמן טיסה</a:t>
            </a:r>
          </a:p>
          <a:p>
            <a:r>
              <a:rPr lang="he-IL" baseline="0" dirty="0"/>
              <a:t>כמה ביזנס ו</a:t>
            </a:r>
            <a:r>
              <a:rPr lang="en-US" baseline="0" dirty="0"/>
              <a:t>leisure</a:t>
            </a:r>
            <a:endParaRPr lang="he-IL" baseline="0" dirty="0"/>
          </a:p>
          <a:p>
            <a:r>
              <a:rPr lang="he-IL" baseline="0" dirty="0"/>
              <a:t>התייר הקנדי נוסעה בעיקר ל</a:t>
            </a:r>
            <a:r>
              <a:rPr lang="en-US" baseline="0" dirty="0"/>
              <a:t>leisure </a:t>
            </a:r>
            <a:r>
              <a:rPr lang="he-IL" baseline="0" dirty="0" err="1"/>
              <a:t>אאבל</a:t>
            </a:r>
            <a:r>
              <a:rPr lang="he-IL" baseline="0" dirty="0"/>
              <a:t> גם ביזנס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CFF3-E0E9-4D6A-A92C-3DE2925338A8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7037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CFF3-E0E9-4D6A-A92C-3DE2925338A8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6604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CFF3-E0E9-4D6A-A92C-3DE2925338A8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3663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8137-B262-4977-97DF-394CCCCFF78A}" type="slidenum">
              <a:rPr lang="en-IL" smtClean="0"/>
              <a:t>21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6222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B707-6A0A-477F-A309-3051D8D06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B5F1-5E73-4EF9-95DC-AF3349064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F0B79-19A0-4237-ABB3-D390EE903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7190B-727C-4243-A753-03A9DC4F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3C39C-E6EC-4409-90EC-9B4D4422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186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F581-F47B-4AF2-A0DD-C8410A8C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83C59-A664-4F9D-BA87-10DB0943C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DF7C-A803-4814-8A00-5B1C4209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613B-2E5F-442D-AC90-988A4201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F5AFC-B725-4E44-ADA7-914034C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4973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F3AEC0-B17C-4157-82EB-073ADC2DB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3306-4805-4D5C-B17B-42322D85A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AEBC5-739F-40BA-8898-C4F4FB00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B78EA-EC63-4AFD-AD0D-4CDDBECE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DFFE9-016A-4335-A43C-C14DC65E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6264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B8CF3-77CD-4154-89C2-EE66FBE44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9937D-0B4C-4D5E-A5B2-139C39F4B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3D22-DFCB-48B1-B184-6F8BEA78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BF5DA-76DC-49B1-9DDF-FF512FD85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CFC51-A931-40EF-89A2-61E85D3A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3202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3410A-CC7A-47F1-96A5-A5B62582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8267B-925D-48A7-AA3F-00A468BE6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1C99F-CC00-4D62-8C1A-227CBB6A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D528F-7D14-4FBD-9B19-8191274E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A622A-B6CE-487F-94EF-52FA2213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597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EA3D-FDDF-438D-AF59-FF788849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0018-3915-4604-800A-FB48D08DB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C9E0A-725F-4E12-A001-99D6C10C3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B9285-BA13-4FBE-B037-6DA26D0A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3555D-83C4-4092-B8B4-1236331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34AAB-48C0-45F1-BF7E-AC35BE81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3685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F227-5705-4CE4-82ED-3C75B20F3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5BF28-6A1E-4A16-8A81-04AAD45FF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B8317-496C-48A7-BD08-33F18E4D3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236F7-EDA0-4DB9-8EFC-C6C811567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0D470-8F87-4259-8C39-8BE537B61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31DCCA-B2D3-488A-BAEF-357925D8D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7B5D60-82C6-448C-A42B-C441ABF3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33262-BF24-4D02-8C5B-182510E4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3736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2944D-3696-4C69-88E9-98AC47AF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6BF4E-AD73-4DBF-9410-58D8CAB2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CEFB4-5711-42ED-80BF-810EFAC8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A0A04-C393-4B0B-8748-621D5415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6439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D0D1A6-B426-4C5D-B936-57C0DE83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4214B-6424-45BC-89D1-91282061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B1B72-6562-4009-9648-C0882A09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8540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CB39B-D6B4-4979-8839-DF4C45F2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87663-54A0-4EDB-9D95-62810E2AC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1E93C-CD5E-4F88-99CA-0D26B8245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843B1-07C9-42D5-B6A8-845AD44A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9EDEF-DA11-4C3F-8446-6492E717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1CCF2-5140-40B0-8C9C-4B282971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8758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DDA3-7BE1-4FCF-B08C-AA837F43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BB4AEE-DD40-4EBB-96DB-FB964E734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3DC21-4DA6-49A4-8C5A-C40B5DA9D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BAB12-3BE2-4CE2-8D10-A96E6034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DA5DD-1288-4AF5-B5FA-0E82725B1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BF1C9-9803-463E-9675-C0C28ECC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8138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2434E-B7D4-4042-B5DA-7F8B98FD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F65FC-B94B-412A-9A9A-EB9D722C6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8743F-1929-483A-BDD7-2FB14B850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8A921-3CE4-484B-A657-4EC7F997F884}" type="datetimeFigureOut">
              <a:rPr lang="en-IL" smtClean="0"/>
              <a:t>11/03/2022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62EB6-E51F-435D-A9CE-5852A1123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9F908-8ED1-4F10-ABF7-4E3BBFBF2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EE10A-A3A2-4702-8B63-2C3B0CE0C49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5012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jpeg"/><Relationship Id="rId3" Type="http://schemas.openxmlformats.org/officeDocument/2006/relationships/image" Target="../media/image21.jpg"/><Relationship Id="rId7" Type="http://schemas.openxmlformats.org/officeDocument/2006/relationships/image" Target="../media/image7.jpe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5.jpg"/><Relationship Id="rId5" Type="http://schemas.openxmlformats.org/officeDocument/2006/relationships/image" Target="../media/image22.png"/><Relationship Id="rId10" Type="http://schemas.openxmlformats.org/officeDocument/2006/relationships/image" Target="../media/image24.jpeg"/><Relationship Id="rId4" Type="http://schemas.openxmlformats.org/officeDocument/2006/relationships/image" Target="../media/image11.png"/><Relationship Id="rId9" Type="http://schemas.openxmlformats.org/officeDocument/2006/relationships/image" Target="../media/image23.jp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3A335988-4F77-4B68-83E7-67E8FB43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9091" r="26536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C4C60-8876-4CC3-BFDD-9A6B26B09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he-IL" sz="4800" dirty="0"/>
              <a:t>משרד התיירות</a:t>
            </a:r>
            <a:br>
              <a:rPr lang="he-IL" sz="4800" dirty="0"/>
            </a:br>
            <a:r>
              <a:rPr lang="he-IL" sz="4800" dirty="0"/>
              <a:t>לשכת קנדה</a:t>
            </a:r>
            <a:endParaRPr lang="en-IL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7BAB88-A216-4B50-9A15-3DF42928E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r" rtl="1"/>
            <a:r>
              <a:rPr lang="he-IL" sz="2000" dirty="0"/>
              <a:t>גל חנה</a:t>
            </a:r>
          </a:p>
          <a:p>
            <a:pPr algn="r" rtl="1"/>
            <a:r>
              <a:rPr lang="he-IL" sz="2000" dirty="0"/>
              <a:t>קונסול,</a:t>
            </a:r>
          </a:p>
          <a:p>
            <a:pPr algn="r" rtl="1"/>
            <a:r>
              <a:rPr lang="he-IL" sz="2000" dirty="0"/>
              <a:t>משרד התיירות</a:t>
            </a:r>
            <a:endParaRPr lang="en-IL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תמונה 6">
            <a:extLst>
              <a:ext uri="{FF2B5EF4-FFF2-40B4-BE49-F238E27FC236}">
                <a16:creationId xmlns:a16="http://schemas.microsoft.com/office/drawing/2014/main" id="{E583D984-F4BD-4BB5-A1A9-618B554447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71" y="1762650"/>
            <a:ext cx="1556092" cy="511392"/>
          </a:xfrm>
          <a:prstGeom prst="rect">
            <a:avLst/>
          </a:prstGeom>
        </p:spPr>
      </p:pic>
      <p:pic>
        <p:nvPicPr>
          <p:cNvPr id="12" name="Picture 6" descr="×ª××¦××ª ×ª××× × ×¢×××¨ âªisrael ministry of tourism logo no backgroundâ¬â">
            <a:extLst>
              <a:ext uri="{FF2B5EF4-FFF2-40B4-BE49-F238E27FC236}">
                <a16:creationId xmlns:a16="http://schemas.microsoft.com/office/drawing/2014/main" id="{208993FC-697B-40F4-B57A-4137A76F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41" y="1676448"/>
            <a:ext cx="1545993" cy="51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98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0" y="0"/>
            <a:ext cx="12192000" cy="6446982"/>
          </a:xfrm>
          <a:prstGeom prst="rect">
            <a:avLst/>
          </a:prstGeom>
          <a:blipFill dpi="0" rotWithShape="1">
            <a:blip r:embed="rId3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-179184" y="627046"/>
            <a:ext cx="11877064" cy="11289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80000"/>
              </a:lnSpc>
            </a:pPr>
            <a:r>
              <a:rPr lang="he-IL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התיירות הנכנסת לישראל מקנדה</a:t>
            </a:r>
          </a:p>
          <a:p>
            <a:pPr algn="l" rtl="0">
              <a:lnSpc>
                <a:spcPct val="80000"/>
              </a:lnSpc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endParaRPr lang="he-IL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  <a:blipFill dpi="0" rotWithShape="1">
            <a:blip r:embed="rId5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26" y="6459877"/>
            <a:ext cx="1080150" cy="3946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6195" y="1239174"/>
            <a:ext cx="10977306" cy="52168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Blip>
                <a:blip r:embed="rId7"/>
              </a:buBlip>
            </a:pP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2016-2019 גידול של כ-30% בתיירות הנכנסת לישראל.</a:t>
            </a:r>
          </a:p>
          <a:p>
            <a:pPr marL="285750" indent="-285750" algn="r" rtl="1">
              <a:lnSpc>
                <a:spcPct val="150000"/>
              </a:lnSpc>
              <a:buBlip>
                <a:blip r:embed="rId7"/>
              </a:buBlip>
            </a:pP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תייר איכותי המוציא סכום כסף גבוה ושוהה מס' רב של לילות.</a:t>
            </a:r>
          </a:p>
          <a:p>
            <a:pPr marL="285750" indent="-285750" algn="r" rtl="1">
              <a:lnSpc>
                <a:spcPct val="150000"/>
              </a:lnSpc>
              <a:buBlip>
                <a:blip r:embed="rId7"/>
              </a:buBlip>
            </a:pP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כזה התייר מוציא כ-1700$  אל מול ממוצע של כ-1,421$ כללי</a:t>
            </a:r>
          </a:p>
          <a:p>
            <a:pPr marL="285750" indent="-285750" algn="r" rtl="1">
              <a:lnSpc>
                <a:spcPct val="150000"/>
              </a:lnSpc>
              <a:buBlip>
                <a:blip r:embed="rId7"/>
              </a:buBlip>
            </a:pP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שוהה 10.9 ימים ממוצע אל מול 10.2 כללי</a:t>
            </a:r>
          </a:p>
          <a:p>
            <a:pPr marL="285750" indent="-285750" algn="r" rtl="1">
              <a:lnSpc>
                <a:spcPct val="150000"/>
              </a:lnSpc>
              <a:buBlip>
                <a:blip r:embed="rId7"/>
              </a:buBlip>
            </a:pP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30% מהתיירות הנכנסת היא למטרות פנאי ו30%</a:t>
            </a:r>
            <a:r>
              <a:rPr lang="en-US" sz="22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נוספים למטרות ביקור חברים וקרובים.</a:t>
            </a:r>
          </a:p>
          <a:p>
            <a:pPr marL="285750" indent="-285750" algn="r" rtl="1">
              <a:lnSpc>
                <a:spcPct val="150000"/>
              </a:lnSpc>
              <a:buBlip>
                <a:blip r:embed="rId7"/>
              </a:buBlip>
            </a:pP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60% מהתיירות הקנדית היא עצמאית אל מול 30% של תיירות קבוצתית.</a:t>
            </a:r>
          </a:p>
          <a:p>
            <a:pPr marL="285750" indent="-285750" algn="r" rtl="1">
              <a:lnSpc>
                <a:spcPct val="150000"/>
              </a:lnSpc>
              <a:buBlip>
                <a:blip r:embed="rId7"/>
              </a:buBlip>
            </a:pP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על אף היחס ההופכי </a:t>
            </a:r>
            <a:r>
              <a:rPr lang="he-IL" sz="2200" dirty="0" err="1">
                <a:latin typeface="Gisha" panose="020B0502040204020203" pitchFamily="34" charset="-79"/>
                <a:cs typeface="Gisha" panose="020B0502040204020203" pitchFamily="34" charset="-79"/>
              </a:rPr>
              <a:t>באוכ</a:t>
            </a: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', התיירות הנוצרית היא ברובה אוונגלית אך יש מגמה חיובית בתיירות הקתולית.</a:t>
            </a:r>
          </a:p>
          <a:p>
            <a:pPr marL="742950" lvl="1" indent="-285750" algn="r" rtl="1">
              <a:lnSpc>
                <a:spcPct val="150000"/>
              </a:lnSpc>
              <a:buBlip>
                <a:blip r:embed="rId7"/>
              </a:buBlip>
            </a:pPr>
            <a:r>
              <a:rPr lang="he-IL" sz="2200" dirty="0">
                <a:latin typeface="Gisha" panose="020B0502040204020203" pitchFamily="34" charset="-79"/>
                <a:cs typeface="Gisha" panose="020B0502040204020203" pitchFamily="34" charset="-79"/>
              </a:rPr>
              <a:t>התיירות האוונגלית – 37% התיירות הקתולית – 19%</a:t>
            </a:r>
            <a:endParaRPr lang="en-US" sz="22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/>
            <a:endParaRPr lang="en-US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/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34400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t's time to pause. – Renewed by Divorce">
            <a:extLst>
              <a:ext uri="{FF2B5EF4-FFF2-40B4-BE49-F238E27FC236}">
                <a16:creationId xmlns:a16="http://schemas.microsoft.com/office/drawing/2014/main" id="{5CD26E3F-27D8-422F-8BEE-DA46413607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32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7C3DB6CE-B855-4AD2-8FB5-3C271542C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Overtourism: How Europe struggled to combat visitors in 2019 | CNN Travel">
            <a:extLst>
              <a:ext uri="{FF2B5EF4-FFF2-40B4-BE49-F238E27FC236}">
                <a16:creationId xmlns:a16="http://schemas.microsoft.com/office/drawing/2014/main" id="{1DEFDA75-3957-495C-9F4C-A28922191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4BFAC6-F746-40E7-B98D-29B98D8A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3157"/>
            <a:ext cx="4797354" cy="31030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 we 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(really)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want to go back?</a:t>
            </a:r>
          </a:p>
        </p:txBody>
      </p:sp>
      <p:pic>
        <p:nvPicPr>
          <p:cNvPr id="6152" name="Picture 8" descr="Tourism is damaging the ocean. Here&amp;#39;s what we can do to protect it | World  Economic Forum">
            <a:extLst>
              <a:ext uri="{FF2B5EF4-FFF2-40B4-BE49-F238E27FC236}">
                <a16:creationId xmlns:a16="http://schemas.microsoft.com/office/drawing/2014/main" id="{7276B312-F804-4644-BC3F-E28CF76D6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1" b="1"/>
          <a:stretch/>
        </p:blipFill>
        <p:spPr bwMode="auto"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Problem with Tourism. Picture this: It is Spring break and… | by Mandy  Schnatter | Medium">
            <a:extLst>
              <a:ext uri="{FF2B5EF4-FFF2-40B4-BE49-F238E27FC236}">
                <a16:creationId xmlns:a16="http://schemas.microsoft.com/office/drawing/2014/main" id="{B4F6E5C9-8867-4BBA-9874-A8A6E4331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9" r="4" b="1730"/>
          <a:stretch/>
        </p:blipFill>
        <p:spPr bwMode="auto">
          <a:xfrm>
            <a:off x="5078138" y="4323898"/>
            <a:ext cx="4101827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D5392-4AF1-4F36-AB16-8DE0086F1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385734"/>
            <a:ext cx="4797354" cy="14817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Tourism 2019</a:t>
            </a:r>
          </a:p>
        </p:txBody>
      </p:sp>
      <p:pic>
        <p:nvPicPr>
          <p:cNvPr id="6148" name="Picture 4" descr="Driving Traffic Through Exclusivity">
            <a:extLst>
              <a:ext uri="{FF2B5EF4-FFF2-40B4-BE49-F238E27FC236}">
                <a16:creationId xmlns:a16="http://schemas.microsoft.com/office/drawing/2014/main" id="{B44BE4B3-B4A6-4A0B-AA97-3FE4FE28B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r="4701" b="3"/>
          <a:stretch/>
        </p:blipFill>
        <p:spPr bwMode="auto">
          <a:xfrm>
            <a:off x="9307676" y="4323902"/>
            <a:ext cx="2884327" cy="253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772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 What Point Is Someone Considered Elderly?">
            <a:extLst>
              <a:ext uri="{FF2B5EF4-FFF2-40B4-BE49-F238E27FC236}">
                <a16:creationId xmlns:a16="http://schemas.microsoft.com/office/drawing/2014/main" id="{2B92CAFE-328C-408A-B374-6FB2DE1B6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6" r="10450" b="1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efining and measuring sustainability">
            <a:extLst>
              <a:ext uri="{FF2B5EF4-FFF2-40B4-BE49-F238E27FC236}">
                <a16:creationId xmlns:a16="http://schemas.microsoft.com/office/drawing/2014/main" id="{D24E4D36-A8FB-457E-8322-F880047DA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" b="12444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hronicle of a Pandemic Foretold – CEPS">
            <a:extLst>
              <a:ext uri="{FF2B5EF4-FFF2-40B4-BE49-F238E27FC236}">
                <a16:creationId xmlns:a16="http://schemas.microsoft.com/office/drawing/2014/main" id="{B077D5DF-E83A-4912-9F5D-120106E50A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is Cryptocurrency &amp;amp; How Does it Work?">
            <a:extLst>
              <a:ext uri="{FF2B5EF4-FFF2-40B4-BE49-F238E27FC236}">
                <a16:creationId xmlns:a16="http://schemas.microsoft.com/office/drawing/2014/main" id="{0C151EED-6CDE-4651-85A9-10ECF5493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ame 7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F13EB-B443-4050-AD90-733DA9A5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Global Trends</a:t>
            </a:r>
          </a:p>
        </p:txBody>
      </p:sp>
    </p:spTree>
    <p:extLst>
      <p:ext uri="{BB962C8B-B14F-4D97-AF65-F5344CB8AC3E}">
        <p14:creationId xmlns:p14="http://schemas.microsoft.com/office/powerpoint/2010/main" val="2784525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46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8" descr="Meaningful Travel Experiences - Experience destinations meaningfully -  Innovations Of The World">
            <a:extLst>
              <a:ext uri="{FF2B5EF4-FFF2-40B4-BE49-F238E27FC236}">
                <a16:creationId xmlns:a16="http://schemas.microsoft.com/office/drawing/2014/main" id="{FF30BC3D-4B68-43E7-8408-D595CC700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-4" y="-6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C9D27-411C-4131-A554-31B99002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/>
              <a:t>Travel trends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77B44-FB65-40B2-8A7C-B4DBD112E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Travel agents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FIT’s/Groups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Travel preferences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Online and Tech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Experience focus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FOMO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Single destination trips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Additional expenses </a:t>
            </a:r>
            <a:endParaRPr lang="en-IL" sz="2000"/>
          </a:p>
        </p:txBody>
      </p:sp>
      <p:pic>
        <p:nvPicPr>
          <p:cNvPr id="5122" name="Picture 2" descr="A Complete Guide To CRM For Travel Agents - Welp Magazine">
            <a:extLst>
              <a:ext uri="{FF2B5EF4-FFF2-40B4-BE49-F238E27FC236}">
                <a16:creationId xmlns:a16="http://schemas.microsoft.com/office/drawing/2014/main" id="{58E4739A-80A0-4BFE-946F-F2BF28BFD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3036" b="-1"/>
          <a:stretch/>
        </p:blipFill>
        <p:spPr bwMode="auto"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at do online travel agents (OTAs) mean for hotel bookings? - Hotelmize">
            <a:extLst>
              <a:ext uri="{FF2B5EF4-FFF2-40B4-BE49-F238E27FC236}">
                <a16:creationId xmlns:a16="http://schemas.microsoft.com/office/drawing/2014/main" id="{9DCFB420-A402-4071-A96C-1F93F445F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5" r="12374" b="1"/>
          <a:stretch/>
        </p:blipFill>
        <p:spPr bwMode="auto">
          <a:xfrm>
            <a:off x="5398281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ree Vector | Travel preferences infographic">
            <a:extLst>
              <a:ext uri="{FF2B5EF4-FFF2-40B4-BE49-F238E27FC236}">
                <a16:creationId xmlns:a16="http://schemas.microsoft.com/office/drawing/2014/main" id="{F53C2AB9-05F7-436D-9D34-3DFA7511F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r="3" b="14324"/>
          <a:stretch/>
        </p:blipFill>
        <p:spPr bwMode="auto"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43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46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Embracing Inclusivity | Thoughts of the Week by Jeffrey Weiner | Marcum LLP  | Accountants and Advisors">
            <a:extLst>
              <a:ext uri="{FF2B5EF4-FFF2-40B4-BE49-F238E27FC236}">
                <a16:creationId xmlns:a16="http://schemas.microsoft.com/office/drawing/2014/main" id="{CA1FB72D-6A60-43D3-89FF-2F2C1F5C0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B645-A865-4741-AFC7-A336997B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 dirty="0"/>
              <a:t>Meaningful Travel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4C9E-BEB8-42CA-B4BC-DA319BED0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en-US" sz="2000" dirty="0"/>
              <a:t>Sustainability</a:t>
            </a:r>
          </a:p>
          <a:p>
            <a:r>
              <a:rPr lang="en-US" sz="2000" dirty="0"/>
              <a:t>Inclusivity</a:t>
            </a:r>
          </a:p>
          <a:p>
            <a:r>
              <a:rPr lang="en-US" sz="2000" dirty="0"/>
              <a:t>Volunteering </a:t>
            </a:r>
          </a:p>
          <a:p>
            <a:r>
              <a:rPr lang="en-US" sz="2000" dirty="0"/>
              <a:t>Geographic and seasonality centric</a:t>
            </a:r>
          </a:p>
          <a:p>
            <a:endParaRPr lang="en-US" sz="2000" b="1" dirty="0"/>
          </a:p>
          <a:p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Raising awareness and action for tomorrow's challenges via tourism</a:t>
            </a:r>
            <a:endParaRPr lang="en-IL" sz="2000" b="1"/>
          </a:p>
        </p:txBody>
      </p:sp>
      <p:pic>
        <p:nvPicPr>
          <p:cNvPr id="8198" name="Picture 6" descr="6 ways to make your visit to Jordan more meaningful - Matador Network">
            <a:extLst>
              <a:ext uri="{FF2B5EF4-FFF2-40B4-BE49-F238E27FC236}">
                <a16:creationId xmlns:a16="http://schemas.microsoft.com/office/drawing/2014/main" id="{8EAB17B8-C487-4FD1-8C23-2D0270B3A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r="-4" b="-4"/>
          <a:stretch/>
        </p:blipFill>
        <p:spPr bwMode="auto"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w to Make Your Travel Meaningful | The Planet D">
            <a:extLst>
              <a:ext uri="{FF2B5EF4-FFF2-40B4-BE49-F238E27FC236}">
                <a16:creationId xmlns:a16="http://schemas.microsoft.com/office/drawing/2014/main" id="{2A7A1FB3-E3A6-474F-BC20-54E0F9E2B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r="23643" b="4"/>
          <a:stretch/>
        </p:blipFill>
        <p:spPr bwMode="auto">
          <a:xfrm>
            <a:off x="5398281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owards &amp;#39;Sustainability Due Diligence&amp;#39;: Synergies between Environmental and  Human Rights Due Diligence - Shift">
            <a:extLst>
              <a:ext uri="{FF2B5EF4-FFF2-40B4-BE49-F238E27FC236}">
                <a16:creationId xmlns:a16="http://schemas.microsoft.com/office/drawing/2014/main" id="{53DD8391-DC4C-4C85-A3D3-4697F7E5C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r="15206" b="3"/>
          <a:stretch/>
        </p:blipFill>
        <p:spPr bwMode="auto"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045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w to envision a better future — THNK School of Creative Leadership">
            <a:extLst>
              <a:ext uri="{FF2B5EF4-FFF2-40B4-BE49-F238E27FC236}">
                <a16:creationId xmlns:a16="http://schemas.microsoft.com/office/drawing/2014/main" id="{8C379A17-6A52-4D33-ABB5-D7D518C2EA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3524" r="22643" b="-1"/>
          <a:stretch/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A50A39-9B04-4513-93A6-F8825EFEA862}"/>
              </a:ext>
            </a:extLst>
          </p:cNvPr>
          <p:cNvSpPr/>
          <p:nvPr/>
        </p:nvSpPr>
        <p:spPr>
          <a:xfrm>
            <a:off x="804672" y="342006"/>
            <a:ext cx="3879232" cy="2248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>
                <a:ln w="0"/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Designing a New and Better Future</a:t>
            </a:r>
            <a:endParaRPr lang="en-US" sz="5000" b="1" cap="none" spc="0">
              <a:ln w="0"/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6870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0" y="0"/>
            <a:ext cx="12192000" cy="6446982"/>
          </a:xfrm>
          <a:prstGeom prst="rect">
            <a:avLst/>
          </a:prstGeom>
          <a:blipFill dpi="0" rotWithShape="1">
            <a:blip r:embed="rId3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-179184" y="627046"/>
            <a:ext cx="11877064" cy="11289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80000"/>
              </a:lnSpc>
            </a:pPr>
            <a:r>
              <a:rPr lang="he-IL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פעילות הלשכה</a:t>
            </a:r>
          </a:p>
          <a:p>
            <a:pPr algn="l" rtl="0">
              <a:lnSpc>
                <a:spcPct val="80000"/>
              </a:lnSpc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endParaRPr lang="he-IL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  <a:blipFill dpi="0" rotWithShape="1">
            <a:blip r:embed="rId5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26" y="6459877"/>
            <a:ext cx="1080150" cy="39462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BAF0075-85AA-4D02-9339-7ACA5F799310}"/>
              </a:ext>
            </a:extLst>
          </p:cNvPr>
          <p:cNvSpPr/>
          <p:nvPr/>
        </p:nvSpPr>
        <p:spPr>
          <a:xfrm>
            <a:off x="2703721" y="1677246"/>
            <a:ext cx="1500284" cy="12880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שיתופי פעולה</a:t>
            </a:r>
            <a:endParaRPr lang="en-IL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F6689C-A415-4B96-AFA0-0E33BBEFC28F}"/>
              </a:ext>
            </a:extLst>
          </p:cNvPr>
          <p:cNvSpPr/>
          <p:nvPr/>
        </p:nvSpPr>
        <p:spPr>
          <a:xfrm>
            <a:off x="9347122" y="1284804"/>
            <a:ext cx="1500284" cy="12880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מידע ותוכן</a:t>
            </a:r>
            <a:endParaRPr lang="en-IL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381AF7-C1F1-4082-B0C7-C2ED14FED83D}"/>
              </a:ext>
            </a:extLst>
          </p:cNvPr>
          <p:cNvSpPr/>
          <p:nvPr/>
        </p:nvSpPr>
        <p:spPr>
          <a:xfrm>
            <a:off x="9618374" y="2493649"/>
            <a:ext cx="1229032" cy="10825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וובינרים</a:t>
            </a:r>
            <a:endParaRPr lang="en-I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D77C74-FE4F-491F-9B41-DA326272CCCB}"/>
              </a:ext>
            </a:extLst>
          </p:cNvPr>
          <p:cNvSpPr/>
          <p:nvPr/>
        </p:nvSpPr>
        <p:spPr>
          <a:xfrm>
            <a:off x="8674478" y="2162768"/>
            <a:ext cx="1166105" cy="10825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סמינרים</a:t>
            </a:r>
            <a:endParaRPr lang="en-IL" sz="16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0BE7B1-E33F-43DC-9FE2-9A6BA7F51062}"/>
              </a:ext>
            </a:extLst>
          </p:cNvPr>
          <p:cNvSpPr/>
          <p:nvPr/>
        </p:nvSpPr>
        <p:spPr>
          <a:xfrm>
            <a:off x="1843275" y="2456075"/>
            <a:ext cx="1166105" cy="11289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מדינות</a:t>
            </a:r>
            <a:endParaRPr lang="en-I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2BFA1B1-E1D8-4D04-ACC7-88FF12FCF35F}"/>
              </a:ext>
            </a:extLst>
          </p:cNvPr>
          <p:cNvSpPr/>
          <p:nvPr/>
        </p:nvSpPr>
        <p:spPr>
          <a:xfrm>
            <a:off x="355281" y="2500236"/>
            <a:ext cx="1166105" cy="11289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דובאי</a:t>
            </a:r>
            <a:endParaRPr lang="en-I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BFD3B4-3D68-4F29-A3E8-D0A9730BA446}"/>
              </a:ext>
            </a:extLst>
          </p:cNvPr>
          <p:cNvSpPr/>
          <p:nvPr/>
        </p:nvSpPr>
        <p:spPr>
          <a:xfrm>
            <a:off x="1066138" y="3223331"/>
            <a:ext cx="1166105" cy="11289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יוון</a:t>
            </a:r>
            <a:endParaRPr lang="en-I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EA73C3-A14C-45D0-850C-6839F74FD39B}"/>
              </a:ext>
            </a:extLst>
          </p:cNvPr>
          <p:cNvSpPr/>
          <p:nvPr/>
        </p:nvSpPr>
        <p:spPr>
          <a:xfrm>
            <a:off x="1657612" y="3942094"/>
            <a:ext cx="1166105" cy="11289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/>
              <a:t>פורטוגל</a:t>
            </a:r>
            <a:endParaRPr lang="en-IL" sz="16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4515C7-A562-480B-87BA-79BAB83F95FD}"/>
              </a:ext>
            </a:extLst>
          </p:cNvPr>
          <p:cNvSpPr/>
          <p:nvPr/>
        </p:nvSpPr>
        <p:spPr>
          <a:xfrm>
            <a:off x="7180285" y="3164148"/>
            <a:ext cx="1500284" cy="128802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שיווק </a:t>
            </a:r>
            <a:r>
              <a:rPr lang="en-US" dirty="0"/>
              <a:t>B2B2C</a:t>
            </a:r>
            <a:endParaRPr lang="en-I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A8D4FE-DA29-4DE3-B76D-F50A74ECAF35}"/>
              </a:ext>
            </a:extLst>
          </p:cNvPr>
          <p:cNvSpPr/>
          <p:nvPr/>
        </p:nvSpPr>
        <p:spPr>
          <a:xfrm>
            <a:off x="4400619" y="3615122"/>
            <a:ext cx="1500284" cy="128802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יחצ</a:t>
            </a:r>
            <a:endParaRPr lang="en-I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5B7E8-2E01-443E-B69C-B607419E3DC1}"/>
              </a:ext>
            </a:extLst>
          </p:cNvPr>
          <p:cNvSpPr/>
          <p:nvPr/>
        </p:nvSpPr>
        <p:spPr>
          <a:xfrm>
            <a:off x="1450167" y="999015"/>
            <a:ext cx="1500284" cy="12880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אקדמיה</a:t>
            </a:r>
            <a:endParaRPr lang="en-IL" sz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00513B-1D2F-44A9-8C86-73902DD67932}"/>
              </a:ext>
            </a:extLst>
          </p:cNvPr>
          <p:cNvSpPr/>
          <p:nvPr/>
        </p:nvSpPr>
        <p:spPr>
          <a:xfrm>
            <a:off x="3281319" y="3787813"/>
            <a:ext cx="1166105" cy="112896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200" dirty="0"/>
              <a:t>משפיענים</a:t>
            </a:r>
            <a:endParaRPr lang="en-IL" sz="12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DA57F8-7C64-4D96-8A55-B7BEF6A3C28F}"/>
              </a:ext>
            </a:extLst>
          </p:cNvPr>
          <p:cNvSpPr/>
          <p:nvPr/>
        </p:nvSpPr>
        <p:spPr>
          <a:xfrm>
            <a:off x="3755572" y="4564646"/>
            <a:ext cx="1166105" cy="112896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/>
              <a:t>תקשורת</a:t>
            </a:r>
            <a:endParaRPr lang="en-IL" sz="14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150382-05A4-4DB7-AF70-8928C73685CF}"/>
              </a:ext>
            </a:extLst>
          </p:cNvPr>
          <p:cNvSpPr/>
          <p:nvPr/>
        </p:nvSpPr>
        <p:spPr>
          <a:xfrm>
            <a:off x="6458996" y="4484631"/>
            <a:ext cx="1166105" cy="11289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/>
              <a:t>סיטונאים</a:t>
            </a:r>
            <a:endParaRPr lang="en-IL" sz="1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BCE2297-ABBF-4E2E-9686-0B0838C3A625}"/>
              </a:ext>
            </a:extLst>
          </p:cNvPr>
          <p:cNvSpPr/>
          <p:nvPr/>
        </p:nvSpPr>
        <p:spPr>
          <a:xfrm>
            <a:off x="3628305" y="786870"/>
            <a:ext cx="1166105" cy="11289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תעופה</a:t>
            </a:r>
            <a:endParaRPr lang="en-I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D475441-E47D-4227-843E-50ED6FDD5176}"/>
              </a:ext>
            </a:extLst>
          </p:cNvPr>
          <p:cNvSpPr/>
          <p:nvPr/>
        </p:nvSpPr>
        <p:spPr>
          <a:xfrm>
            <a:off x="7397852" y="4465069"/>
            <a:ext cx="1166105" cy="11289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/>
              <a:t>סוכנים</a:t>
            </a:r>
            <a:endParaRPr lang="en-IL" sz="1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9464922-F7B6-4184-ACAE-FD064D44E767}"/>
              </a:ext>
            </a:extLst>
          </p:cNvPr>
          <p:cNvSpPr/>
          <p:nvPr/>
        </p:nvSpPr>
        <p:spPr>
          <a:xfrm>
            <a:off x="8274467" y="4452174"/>
            <a:ext cx="1166105" cy="11289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/>
              <a:t>ארגונים</a:t>
            </a:r>
            <a:endParaRPr lang="en-IL" sz="14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8726638-F8F6-4574-8A5F-177B615BDC82}"/>
              </a:ext>
            </a:extLst>
          </p:cNvPr>
          <p:cNvSpPr/>
          <p:nvPr/>
        </p:nvSpPr>
        <p:spPr>
          <a:xfrm>
            <a:off x="9288631" y="4432612"/>
            <a:ext cx="1166105" cy="11289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/>
              <a:t>קהל כללי</a:t>
            </a:r>
            <a:endParaRPr lang="en-IL" sz="1400" dirty="0"/>
          </a:p>
        </p:txBody>
      </p:sp>
    </p:spTree>
    <p:extLst>
      <p:ext uri="{BB962C8B-B14F-4D97-AF65-F5344CB8AC3E}">
        <p14:creationId xmlns:p14="http://schemas.microsoft.com/office/powerpoint/2010/main" val="2717728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8D773F6-5FF3-45C5-9FA6-ED41CF5D6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-1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25A04-3B45-467C-8917-2A19FF446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40" y="1033719"/>
            <a:ext cx="5266155" cy="1325563"/>
          </a:xfrm>
        </p:spPr>
        <p:txBody>
          <a:bodyPr>
            <a:normAutofit/>
          </a:bodyPr>
          <a:lstStyle/>
          <a:p>
            <a:pPr algn="ctr" rtl="1"/>
            <a:r>
              <a:rPr lang="he-IL" dirty="0"/>
              <a:t>תיירות – הדור הבא</a:t>
            </a:r>
            <a:br>
              <a:rPr lang="he-IL" dirty="0"/>
            </a:br>
            <a:r>
              <a:rPr lang="he-IL" i="1" dirty="0"/>
              <a:t>הלכה למעשה</a:t>
            </a:r>
            <a:endParaRPr lang="en-IL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6BC270-6F7D-E499-A762-A94296ED1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59" y="2710860"/>
            <a:ext cx="3941499" cy="2647722"/>
          </a:xfrm>
        </p:spPr>
        <p:txBody>
          <a:bodyPr>
            <a:normAutofit/>
          </a:bodyPr>
          <a:lstStyle/>
          <a:p>
            <a:pPr algn="r" rtl="1"/>
            <a:r>
              <a:rPr lang="he-IL" sz="2000" dirty="0"/>
              <a:t>וועדת היגוי תיירות 2030</a:t>
            </a:r>
          </a:p>
          <a:p>
            <a:pPr algn="r" rtl="1"/>
            <a:r>
              <a:rPr lang="he-IL" sz="2000" dirty="0"/>
              <a:t>קייטרינג בעלי מוגבלויות</a:t>
            </a:r>
          </a:p>
          <a:p>
            <a:pPr algn="r" rtl="1"/>
            <a:r>
              <a:rPr lang="he-IL" sz="2000" dirty="0"/>
              <a:t>הפסקת הדפסת חומרים</a:t>
            </a:r>
          </a:p>
          <a:p>
            <a:pPr algn="r" rtl="1"/>
            <a:r>
              <a:rPr lang="he-IL" sz="2000" dirty="0"/>
              <a:t>תוכן משמעותי באירועים</a:t>
            </a:r>
          </a:p>
          <a:p>
            <a:pPr lvl="1" algn="r" rtl="1"/>
            <a:r>
              <a:rPr lang="he-IL" sz="1600" dirty="0"/>
              <a:t>התנדבויות</a:t>
            </a:r>
          </a:p>
          <a:p>
            <a:pPr lvl="1" algn="r" rtl="1"/>
            <a:r>
              <a:rPr lang="he-IL" sz="1600" dirty="0"/>
              <a:t>אוכל צמחוני/טבעוני</a:t>
            </a:r>
          </a:p>
          <a:p>
            <a:pPr algn="r" rtl="1"/>
            <a:r>
              <a:rPr lang="he-IL" sz="2000" dirty="0"/>
              <a:t>פריפריה חברתית/כלכלית</a:t>
            </a:r>
          </a:p>
        </p:txBody>
      </p:sp>
    </p:spTree>
    <p:extLst>
      <p:ext uri="{BB962C8B-B14F-4D97-AF65-F5344CB8AC3E}">
        <p14:creationId xmlns:p14="http://schemas.microsoft.com/office/powerpoint/2010/main" val="4283946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ater, nature, ocean, shore&#10;&#10;Description automatically generated">
            <a:extLst>
              <a:ext uri="{FF2B5EF4-FFF2-40B4-BE49-F238E27FC236}">
                <a16:creationId xmlns:a16="http://schemas.microsoft.com/office/drawing/2014/main" id="{DD48CE34-4886-44E0-8764-592606C8F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r="31325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5C8268-4778-4305-AFBF-385BBCA70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065" y="592144"/>
            <a:ext cx="3232354" cy="1627636"/>
          </a:xfrm>
        </p:spPr>
        <p:txBody>
          <a:bodyPr>
            <a:norm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פעילות הלשכה</a:t>
            </a:r>
            <a:endParaRPr lang="en-IL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88D763-DFE9-054B-BF67-8F78B52FF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4230176"/>
          </a:xfrm>
        </p:spPr>
        <p:txBody>
          <a:bodyPr>
            <a:normAutofit lnSpcReduction="10000"/>
          </a:bodyPr>
          <a:lstStyle/>
          <a:p>
            <a:pPr algn="r" rtl="1"/>
            <a:r>
              <a:rPr lang="he-IL" sz="2000" dirty="0">
                <a:solidFill>
                  <a:srgbClr val="FFFFFF"/>
                </a:solidFill>
              </a:rPr>
              <a:t>הסכמי שיווק </a:t>
            </a:r>
          </a:p>
          <a:p>
            <a:pPr lvl="1" algn="r" rtl="1"/>
            <a:r>
              <a:rPr lang="he-IL" sz="1600" dirty="0">
                <a:solidFill>
                  <a:srgbClr val="FFFFFF"/>
                </a:solidFill>
              </a:rPr>
              <a:t>ההסכם הגדול ביותר וההסכמים הראשונים שנחתמו אחרי הקורונה</a:t>
            </a:r>
          </a:p>
          <a:p>
            <a:pPr algn="r" rtl="1"/>
            <a:r>
              <a:rPr lang="he-IL" sz="2000" dirty="0">
                <a:solidFill>
                  <a:srgbClr val="FFFFFF"/>
                </a:solidFill>
              </a:rPr>
              <a:t>קמפיינים</a:t>
            </a:r>
          </a:p>
          <a:p>
            <a:pPr algn="r" rtl="1"/>
            <a:r>
              <a:rPr lang="he-IL" sz="2000" dirty="0">
                <a:solidFill>
                  <a:srgbClr val="FFFFFF"/>
                </a:solidFill>
              </a:rPr>
              <a:t>כנסים, ירידים ואירועים</a:t>
            </a:r>
          </a:p>
          <a:p>
            <a:pPr lvl="1" algn="r" rtl="1"/>
            <a:r>
              <a:rPr lang="he-IL" sz="1600" dirty="0">
                <a:solidFill>
                  <a:srgbClr val="FFFFFF"/>
                </a:solidFill>
              </a:rPr>
              <a:t>יוון, פורטוגל, טורקיה?</a:t>
            </a:r>
          </a:p>
          <a:p>
            <a:pPr algn="r" rtl="1"/>
            <a:r>
              <a:rPr lang="he-IL" sz="2000" dirty="0">
                <a:solidFill>
                  <a:srgbClr val="FFFFFF"/>
                </a:solidFill>
              </a:rPr>
              <a:t>אירוח סוכנים</a:t>
            </a:r>
          </a:p>
          <a:p>
            <a:pPr algn="r" rtl="1"/>
            <a:r>
              <a:rPr lang="he-IL" sz="2000" dirty="0">
                <a:solidFill>
                  <a:srgbClr val="FFFFFF"/>
                </a:solidFill>
              </a:rPr>
              <a:t>הרחבת קווי תעופה</a:t>
            </a:r>
          </a:p>
          <a:p>
            <a:pPr lvl="1" algn="r" rtl="1"/>
            <a:r>
              <a:rPr lang="he-IL" sz="1600" dirty="0">
                <a:solidFill>
                  <a:srgbClr val="FFFFFF"/>
                </a:solidFill>
              </a:rPr>
              <a:t>אייר קנדה ואלעל</a:t>
            </a:r>
          </a:p>
          <a:p>
            <a:pPr algn="r" rtl="1"/>
            <a:r>
              <a:rPr lang="he-IL" sz="2000" dirty="0">
                <a:solidFill>
                  <a:srgbClr val="FFFFFF"/>
                </a:solidFill>
              </a:rPr>
              <a:t>פגישות מקצועיות</a:t>
            </a:r>
          </a:p>
          <a:p>
            <a:pPr lvl="1" algn="r" rtl="1"/>
            <a:r>
              <a:rPr lang="he-IL" sz="1600" dirty="0">
                <a:solidFill>
                  <a:srgbClr val="FFFFFF"/>
                </a:solidFill>
              </a:rPr>
              <a:t> דגש ע"ח אירועים</a:t>
            </a:r>
          </a:p>
          <a:p>
            <a:pPr algn="r" rtl="1"/>
            <a:r>
              <a:rPr lang="he-IL" sz="2000" dirty="0">
                <a:solidFill>
                  <a:srgbClr val="FFFFFF"/>
                </a:solidFill>
              </a:rPr>
              <a:t>יח"צ</a:t>
            </a:r>
          </a:p>
          <a:p>
            <a:pPr lvl="1" algn="r" rtl="1"/>
            <a:r>
              <a:rPr lang="he-IL" sz="1600" dirty="0">
                <a:solidFill>
                  <a:srgbClr val="FFFFFF"/>
                </a:solidFill>
              </a:rPr>
              <a:t>משפיענים, עיתונאים </a:t>
            </a:r>
          </a:p>
          <a:p>
            <a:pPr lvl="1" algn="r" rtl="1"/>
            <a:endParaRPr lang="he-IL" sz="1600" dirty="0">
              <a:solidFill>
                <a:srgbClr val="FFFFFF"/>
              </a:solidFill>
            </a:endParaRPr>
          </a:p>
          <a:p>
            <a:pPr marL="457200" lvl="1" indent="0" algn="r" rtl="1">
              <a:buNone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Picture 6" descr="A picture containing valley, nature, canyon, mountain&#10;&#10;Description automatically generated">
            <a:extLst>
              <a:ext uri="{FF2B5EF4-FFF2-40B4-BE49-F238E27FC236}">
                <a16:creationId xmlns:a16="http://schemas.microsoft.com/office/drawing/2014/main" id="{ACE3C3FB-FBF6-41A2-A94A-B0DE4DEBD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r="2" b="1552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696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group of 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657E1796-65CF-44BF-BEB3-8E311E9E0C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61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72030-A6B9-4007-8E73-0784BB84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he-IL" sz="3600" dirty="0">
                <a:solidFill>
                  <a:srgbClr val="FFFFFF"/>
                </a:solidFill>
              </a:rPr>
              <a:t>דוגמאות לפעילויות</a:t>
            </a:r>
            <a:endParaRPr lang="en-IL" sz="3600" dirty="0">
              <a:solidFill>
                <a:srgbClr val="FFFFFF"/>
              </a:solidFill>
            </a:endParaRPr>
          </a:p>
        </p:txBody>
      </p:sp>
      <p:pic>
        <p:nvPicPr>
          <p:cNvPr id="3078" name="Picture 6" descr="No alternative text description for this image">
            <a:extLst>
              <a:ext uri="{FF2B5EF4-FFF2-40B4-BE49-F238E27FC236}">
                <a16:creationId xmlns:a16="http://schemas.microsoft.com/office/drawing/2014/main" id="{5F8107A1-2D1B-4352-BE78-19F8C02EE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r="11268" b="-6"/>
          <a:stretch/>
        </p:blipFill>
        <p:spPr bwMode="auto">
          <a:xfrm>
            <a:off x="4968250" y="325905"/>
            <a:ext cx="2249424" cy="200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69C8E-4AE5-436D-92D0-64E8F694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endParaRPr lang="en-IL" sz="2000">
              <a:solidFill>
                <a:srgbClr val="FFFFFF"/>
              </a:solidFill>
            </a:endParaRPr>
          </a:p>
        </p:txBody>
      </p:sp>
      <p:pic>
        <p:nvPicPr>
          <p:cNvPr id="3074" name="Picture 2" descr="No alternative text description for this image">
            <a:extLst>
              <a:ext uri="{FF2B5EF4-FFF2-40B4-BE49-F238E27FC236}">
                <a16:creationId xmlns:a16="http://schemas.microsoft.com/office/drawing/2014/main" id="{9F8C8DAF-07FA-4FB8-8C32-0FB5B45D3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2165" b="7"/>
          <a:stretch/>
        </p:blipFill>
        <p:spPr bwMode="auto">
          <a:xfrm>
            <a:off x="4968251" y="2419956"/>
            <a:ext cx="2249424" cy="200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o alternative text description for this image">
            <a:extLst>
              <a:ext uri="{FF2B5EF4-FFF2-40B4-BE49-F238E27FC236}">
                <a16:creationId xmlns:a16="http://schemas.microsoft.com/office/drawing/2014/main" id="{BECA4A03-9A9C-4B1D-9C3A-5782EF3F3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r="2" b="2"/>
          <a:stretch/>
        </p:blipFill>
        <p:spPr bwMode="auto">
          <a:xfrm>
            <a:off x="7295203" y="325904"/>
            <a:ext cx="4570677" cy="306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alternative text description for this image">
            <a:extLst>
              <a:ext uri="{FF2B5EF4-FFF2-40B4-BE49-F238E27FC236}">
                <a16:creationId xmlns:a16="http://schemas.microsoft.com/office/drawing/2014/main" id="{65FD3536-61E0-4908-AF68-10D6A9B9A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r="4738" b="-1"/>
          <a:stretch/>
        </p:blipFill>
        <p:spPr bwMode="auto">
          <a:xfrm>
            <a:off x="4976656" y="4511800"/>
            <a:ext cx="2249424" cy="20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o alternative text description for this image">
            <a:extLst>
              <a:ext uri="{FF2B5EF4-FFF2-40B4-BE49-F238E27FC236}">
                <a16:creationId xmlns:a16="http://schemas.microsoft.com/office/drawing/2014/main" id="{A5C9C2ED-3ABC-410A-B132-382F217B4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928"/>
          <a:stretch/>
        </p:blipFill>
        <p:spPr bwMode="auto">
          <a:xfrm>
            <a:off x="7295203" y="3474720"/>
            <a:ext cx="4570677" cy="30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124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46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No alternative text description for this image">
            <a:extLst>
              <a:ext uri="{FF2B5EF4-FFF2-40B4-BE49-F238E27FC236}">
                <a16:creationId xmlns:a16="http://schemas.microsoft.com/office/drawing/2014/main" id="{C8485863-E05F-4C40-AEC8-5716B338F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7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o alternative text description for this image">
            <a:extLst>
              <a:ext uri="{FF2B5EF4-FFF2-40B4-BE49-F238E27FC236}">
                <a16:creationId xmlns:a16="http://schemas.microsoft.com/office/drawing/2014/main" id="{D8CAAC4B-62D8-4E69-9F46-4726E106A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8" r="1" b="41163"/>
          <a:stretch/>
        </p:blipFill>
        <p:spPr bwMode="auto"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o alternative text description for this image">
            <a:extLst>
              <a:ext uri="{FF2B5EF4-FFF2-40B4-BE49-F238E27FC236}">
                <a16:creationId xmlns:a16="http://schemas.microsoft.com/office/drawing/2014/main" id="{3D121C50-48C0-4C59-8CB4-062A747B4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9" b="4"/>
          <a:stretch/>
        </p:blipFill>
        <p:spPr bwMode="auto">
          <a:xfrm>
            <a:off x="5349120" y="2457970"/>
            <a:ext cx="3558906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 alternative text description for this image">
            <a:extLst>
              <a:ext uri="{FF2B5EF4-FFF2-40B4-BE49-F238E27FC236}">
                <a16:creationId xmlns:a16="http://schemas.microsoft.com/office/drawing/2014/main" id="{5AC62410-6A64-4D79-9BC0-C865147A0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4" r="13811" b="1"/>
          <a:stretch/>
        </p:blipFill>
        <p:spPr bwMode="auto"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409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No alt text provided for this image">
            <a:extLst>
              <a:ext uri="{FF2B5EF4-FFF2-40B4-BE49-F238E27FC236}">
                <a16:creationId xmlns:a16="http://schemas.microsoft.com/office/drawing/2014/main" id="{2DCE9B38-0DF7-4E92-853A-3CA959C05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807"/>
          <a:stretch/>
        </p:blipFill>
        <p:spPr bwMode="auto">
          <a:xfrm>
            <a:off x="1" y="10"/>
            <a:ext cx="4003040" cy="42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alternative text description for this image">
            <a:extLst>
              <a:ext uri="{FF2B5EF4-FFF2-40B4-BE49-F238E27FC236}">
                <a16:creationId xmlns:a16="http://schemas.microsoft.com/office/drawing/2014/main" id="{0602372E-EF26-402A-8115-9125C34FA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r="-3" b="-3"/>
          <a:stretch/>
        </p:blipFill>
        <p:spPr bwMode="auto">
          <a:xfrm>
            <a:off x="4093465" y="10"/>
            <a:ext cx="4003040" cy="42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o alternative text description for this image">
            <a:extLst>
              <a:ext uri="{FF2B5EF4-FFF2-40B4-BE49-F238E27FC236}">
                <a16:creationId xmlns:a16="http://schemas.microsoft.com/office/drawing/2014/main" id="{D5C0CAD7-0347-4EAA-9930-94FFF38D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r="30110" b="1"/>
          <a:stretch/>
        </p:blipFill>
        <p:spPr bwMode="auto">
          <a:xfrm>
            <a:off x="8186928" y="10"/>
            <a:ext cx="4005072" cy="42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62EE633-74E1-4D90-9D71-B06069FF88EA}"/>
              </a:ext>
            </a:extLst>
          </p:cNvPr>
          <p:cNvSpPr txBox="1"/>
          <p:nvPr/>
        </p:nvSpPr>
        <p:spPr>
          <a:xfrm>
            <a:off x="2585884" y="4689987"/>
            <a:ext cx="712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/>
              <a:t>כנסים, אירועים, ירידים והסכמי שיווק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619462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C50C0D-F246-4846-9EEB-86740F40C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55" b="3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6146" name="Picture 2" descr="No alternative text description for this image">
            <a:extLst>
              <a:ext uri="{FF2B5EF4-FFF2-40B4-BE49-F238E27FC236}">
                <a16:creationId xmlns:a16="http://schemas.microsoft.com/office/drawing/2014/main" id="{227E0EB4-C776-4A84-8CB7-EE602CC41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0" r="28350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79075-25EB-479E-9129-101F40EF13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05" r="10858" b="1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8531A0-4276-4CE3-8CF2-9B57F14536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92" r="32331" b="-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6148" name="Picture 4" descr="No alternative text description for this image">
            <a:extLst>
              <a:ext uri="{FF2B5EF4-FFF2-40B4-BE49-F238E27FC236}">
                <a16:creationId xmlns:a16="http://schemas.microsoft.com/office/drawing/2014/main" id="{018092B8-58D1-435D-BF0A-F813FD545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r="30156"/>
          <a:stretch/>
        </p:blipFill>
        <p:spPr bwMode="auto">
          <a:xfrm>
            <a:off x="-1017" y="3474720"/>
            <a:ext cx="2970465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A3E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32AC3-B6DF-442A-ACCF-F96DAC18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pPr algn="r" rtl="1"/>
            <a:r>
              <a:rPr lang="he-IL" sz="3200" dirty="0">
                <a:solidFill>
                  <a:srgbClr val="FFFFFF"/>
                </a:solidFill>
              </a:rPr>
              <a:t>יח"צ, יח"צ ועוד יח"צ</a:t>
            </a:r>
            <a:endParaRPr lang="en-IL" sz="32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E5C75-B877-4A45-BA7F-19C323F150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87" r="9470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2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325" y="6443782"/>
            <a:ext cx="953037" cy="437752"/>
          </a:xfrm>
          <a:prstGeom prst="rect">
            <a:avLst/>
          </a:prstGeom>
        </p:spPr>
      </p:pic>
      <p:pic>
        <p:nvPicPr>
          <p:cNvPr id="13" name="תמונה 10">
            <a:extLst>
              <a:ext uri="{FF2B5EF4-FFF2-40B4-BE49-F238E27FC236}">
                <a16:creationId xmlns:a16="http://schemas.microsoft.com/office/drawing/2014/main" id="{9D7C7FBF-3481-43D3-96EE-C04615A5E3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2962" y="5362575"/>
            <a:ext cx="288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prstClr val="white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InspiredByIsrael</a:t>
            </a:r>
            <a:r>
              <a:rPr lang="he-IL" sz="2800" b="1" dirty="0">
                <a:solidFill>
                  <a:prstClr val="white"/>
                </a:solidFill>
                <a:latin typeface="Agency FB" panose="020B0503020202020204" pitchFamily="34" charset="0"/>
              </a:rPr>
              <a:t>#</a:t>
            </a:r>
          </a:p>
        </p:txBody>
      </p:sp>
      <p:sp>
        <p:nvSpPr>
          <p:cNvPr id="4" name="מלבן 3"/>
          <p:cNvSpPr/>
          <p:nvPr/>
        </p:nvSpPr>
        <p:spPr>
          <a:xfrm>
            <a:off x="6208760" y="901184"/>
            <a:ext cx="1927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CA" sz="4000" b="1" dirty="0">
                <a:solidFill>
                  <a:prstClr val="white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Thank you</a:t>
            </a:r>
            <a:endParaRPr lang="he-IL" sz="4000" b="1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pic>
        <p:nvPicPr>
          <p:cNvPr id="14" name="Picture 7" descr="Image result for israel ministry of tourism">
            <a:extLst>
              <a:ext uri="{FF2B5EF4-FFF2-40B4-BE49-F238E27FC236}">
                <a16:creationId xmlns:a16="http://schemas.microsoft.com/office/drawing/2014/main" id="{27EA683A-E271-460B-AF9D-153A7A9B7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350" y="664331"/>
            <a:ext cx="1701410" cy="118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40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0" y="0"/>
            <a:ext cx="12192000" cy="6446982"/>
          </a:xfrm>
          <a:prstGeom prst="rect">
            <a:avLst/>
          </a:prstGeom>
          <a:blipFill dpi="0" rotWithShape="1">
            <a:blip r:embed="rId4"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l" rtl="0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l" rtl="0">
              <a:buFont typeface="Wingdings" panose="05000000000000000000" pitchFamily="2" charset="2"/>
              <a:buChar char="q"/>
            </a:pPr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  <a:blipFill dpi="0" rotWithShape="1">
            <a:blip r:embed="rId6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26" y="6459877"/>
            <a:ext cx="1080150" cy="394627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WhatsApp Video 2019-07-02 at 03.28.07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446982"/>
          </a:xfrm>
        </p:spPr>
      </p:pic>
    </p:spTree>
    <p:extLst>
      <p:ext uri="{BB962C8B-B14F-4D97-AF65-F5344CB8AC3E}">
        <p14:creationId xmlns:p14="http://schemas.microsoft.com/office/powerpoint/2010/main" val="10393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  <a:blipFill dpi="0" rotWithShape="1">
            <a:blip r:embed="rId4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26" y="6459877"/>
            <a:ext cx="1080150" cy="394627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0" y="0"/>
            <a:ext cx="12192000" cy="6446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l" rtl="0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l" rtl="0">
              <a:buFont typeface="Wingdings" panose="05000000000000000000" pitchFamily="2" charset="2"/>
              <a:buChar char="q"/>
            </a:pP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קצת היסטוריה ותרבות</a:t>
            </a: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407224" y="1632574"/>
            <a:ext cx="11377551" cy="472012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תרבויות – אינדיאנים - ויקינגים – אנגלים – צרפתים – אנגלים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מלחמה בין הקולוניות האמריקאיות והבריטיות בקנדה הסתיים בניצחון הבריטים – סטטוס קוו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מעבר מתעשייה מבוססת על חקלאות ופרווה לתעשייה מבוססת אנרגיה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מלחמת העולם הראשונה והמוטיבציה לעצמאות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מדינה לא ותיקה - בחירת הדגל הקנדי – 1965 ; ניסוח החוקה הקנדית – 1982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מזג האוויר והתנאים הגאוגרפיים כמשפיעים חברתיים-תרבותיים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פוליטיקה – בחירות ; קנדים חדשים/ילידים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חדשות – כדורסל, בחירות, מהגרים, </a:t>
            </a: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9255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0" y="0"/>
            <a:ext cx="12192000" cy="6446982"/>
          </a:xfrm>
          <a:prstGeom prst="rect">
            <a:avLst/>
          </a:prstGeom>
          <a:blipFill dpi="0" rotWithShape="1">
            <a:blip r:embed="rId3" cstate="print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l" rtl="0">
              <a:lnSpc>
                <a:spcPct val="150000"/>
              </a:lnSpc>
              <a:buBlip>
                <a:blip r:embed="rId4"/>
              </a:buBlip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 algn="l" rtl="0">
              <a:lnSpc>
                <a:spcPct val="150000"/>
              </a:lnSpc>
              <a:buBlip>
                <a:blip r:embed="rId4"/>
              </a:buBlip>
            </a:pPr>
            <a:endParaRPr lang="en-US" sz="2000" dirty="0">
              <a:solidFill>
                <a:schemeClr val="tx1"/>
              </a:solidFill>
            </a:endParaRPr>
          </a:p>
          <a:p>
            <a:pPr algn="l" rtl="0"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 algn="l" rtl="0">
              <a:buBlip>
                <a:blip r:embed="rId4"/>
              </a:buBlip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l" rtl="0">
              <a:buBlip>
                <a:blip r:embed="rId4"/>
              </a:buBlip>
            </a:pP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3563" y="388888"/>
            <a:ext cx="11877064" cy="6093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80000"/>
              </a:lnSpc>
            </a:pPr>
            <a:r>
              <a:rPr lang="he-IL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קנדה - כללי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  <a:blipFill dpi="0" rotWithShape="1">
            <a:blip r:embed="rId6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26" y="6459877"/>
            <a:ext cx="1080150" cy="394627"/>
          </a:xfrm>
          <a:prstGeom prst="rect">
            <a:avLst/>
          </a:prstGeom>
        </p:spPr>
      </p:pic>
      <p:sp>
        <p:nvSpPr>
          <p:cNvPr id="9" name="אליפסה 8"/>
          <p:cNvSpPr/>
          <p:nvPr/>
        </p:nvSpPr>
        <p:spPr>
          <a:xfrm>
            <a:off x="243685" y="2272335"/>
            <a:ext cx="2431915" cy="2363821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353961" y="722864"/>
            <a:ext cx="11523103" cy="61863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lnSpc>
                <a:spcPct val="150000"/>
              </a:lnSpc>
              <a:buBlip>
                <a:blip r:embed="rId4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קנדה היא המדינה השנייה בגדולה בשטחה בעולם עם כ-40 מיליון תושבים בלבד.</a:t>
            </a:r>
          </a:p>
          <a:p>
            <a:pPr marL="285750" indent="-285750" algn="r">
              <a:lnSpc>
                <a:spcPct val="150000"/>
              </a:lnSpc>
              <a:buBlip>
                <a:blip r:embed="rId4"/>
              </a:buBlip>
            </a:pPr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עד 300 ק"מ מהגבול האמריקאי.</a:t>
            </a:r>
          </a:p>
          <a:p>
            <a:pPr marL="285750" indent="-285750" algn="r">
              <a:lnSpc>
                <a:spcPct val="150000"/>
              </a:lnSpc>
              <a:buBlip>
                <a:blip r:embed="rId4"/>
              </a:buBlip>
            </a:pPr>
            <a:r>
              <a:rPr lang="he-IL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המטרופולינים</a:t>
            </a: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 הגדולים – טורונטו, מונטריאול, וונקובר ואוטווה</a:t>
            </a:r>
          </a:p>
          <a:p>
            <a:pPr marL="285750" indent="-285750" algn="r">
              <a:lnSpc>
                <a:spcPct val="150000"/>
              </a:lnSpc>
              <a:buBlip>
                <a:blip r:embed="rId4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לקנדה 17 שדות תעופה בינ"ל.</a:t>
            </a:r>
          </a:p>
          <a:p>
            <a:pPr marL="285750" indent="-285750" algn="r">
              <a:lnSpc>
                <a:spcPct val="150000"/>
              </a:lnSpc>
              <a:buBlip>
                <a:blip r:embed="rId4"/>
              </a:buBlip>
            </a:pPr>
            <a:r>
              <a:rPr lang="he-IL" sz="2400" u="sng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כלכלת קנדה</a:t>
            </a:r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:</a:t>
            </a:r>
          </a:p>
          <a:p>
            <a:pPr marL="742950" lvl="1" indent="-285750" algn="r" rtl="1">
              <a:lnSpc>
                <a:spcPct val="150000"/>
              </a:lnSpc>
              <a:buBlip>
                <a:blip r:embed="rId4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נשענת על משאבים טבעיים המהווים המנוע הכלכלי העיקרי.</a:t>
            </a:r>
          </a:p>
          <a:p>
            <a:pPr marL="742950" lvl="1" indent="-285750" algn="r" rtl="1">
              <a:lnSpc>
                <a:spcPct val="150000"/>
              </a:lnSpc>
              <a:buBlip>
                <a:blip r:embed="rId4"/>
              </a:buBlip>
            </a:pP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GPD per capita</a:t>
            </a: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 – 51,315$ (שישית ב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G20</a:t>
            </a: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) </a:t>
            </a:r>
          </a:p>
          <a:p>
            <a:pPr marL="742950" lvl="1" indent="-285750" algn="r" rtl="1">
              <a:lnSpc>
                <a:spcPct val="150000"/>
              </a:lnSpc>
              <a:buBlip>
                <a:blip r:embed="rId4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מקום 12 מבחינת הכנסה פנויה ממוצעת למשק בית.</a:t>
            </a:r>
          </a:p>
          <a:p>
            <a:pPr marL="742950" lvl="1" indent="-285750" algn="r" rtl="1">
              <a:lnSpc>
                <a:spcPct val="150000"/>
              </a:lnSpc>
              <a:buBlip>
                <a:blip r:embed="rId4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מקום 7 מבחינת הרווחה הכלכלית למשק בית. </a:t>
            </a:r>
          </a:p>
          <a:p>
            <a:pPr marL="742950" lvl="1" indent="-285750" algn="r" rtl="1">
              <a:lnSpc>
                <a:spcPct val="150000"/>
              </a:lnSpc>
              <a:buBlip>
                <a:blip r:embed="rId4"/>
              </a:buBlip>
            </a:pPr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שיעורי אבטלה – כ-6%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endParaRPr lang="en-US" sz="24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476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0" y="0"/>
            <a:ext cx="12192000" cy="6446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l" rtl="0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l" rtl="0">
              <a:buFont typeface="Wingdings" panose="05000000000000000000" pitchFamily="2" charset="2"/>
              <a:buChar char="q"/>
            </a:pP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אז למה קנדה?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456841"/>
            <a:ext cx="7803678" cy="4720122"/>
          </a:xfrm>
        </p:spPr>
        <p:txBody>
          <a:bodyPr/>
          <a:lstStyle/>
          <a:p>
            <a:pPr algn="r" rtl="1"/>
            <a:r>
              <a:rPr lang="he-IL" dirty="0"/>
              <a:t>הכי הרבה חנויות סופגניות לנפש בעולם</a:t>
            </a:r>
          </a:p>
          <a:p>
            <a:pPr algn="r" rtl="1"/>
            <a:r>
              <a:rPr lang="he-IL" dirty="0"/>
              <a:t>יותר אגמים מבכל העולם יחד</a:t>
            </a:r>
          </a:p>
          <a:p>
            <a:pPr algn="r" rtl="1"/>
            <a:r>
              <a:rPr lang="he-IL" dirty="0"/>
              <a:t>משאירים דלתות מכוניות פתוחות להימלט מדובי קוטב</a:t>
            </a:r>
          </a:p>
          <a:p>
            <a:pPr algn="r" rtl="1"/>
            <a:r>
              <a:rPr lang="he-IL" dirty="0"/>
              <a:t>2009 – נחקק חוק הסליחה (</a:t>
            </a:r>
            <a:r>
              <a:rPr lang="en-US" dirty="0"/>
              <a:t>Apology act</a:t>
            </a:r>
            <a:r>
              <a:rPr lang="he-IL" dirty="0"/>
              <a:t>)</a:t>
            </a:r>
          </a:p>
          <a:p>
            <a:pPr algn="r" rtl="1"/>
            <a:r>
              <a:rPr lang="he-IL" dirty="0"/>
              <a:t>77% מסירופ המייפל העולמי מופק בקוויבק</a:t>
            </a:r>
          </a:p>
          <a:p>
            <a:pPr algn="r" rtl="1"/>
            <a:r>
              <a:rPr lang="he-IL" dirty="0"/>
              <a:t>המדינה השלישית ששיגרה חללית לחלל</a:t>
            </a:r>
          </a:p>
          <a:p>
            <a:pPr algn="r" rtl="1"/>
            <a:r>
              <a:rPr lang="he-IL" dirty="0"/>
              <a:t>הרחוב שלי הוא הרחוב הארוך ביותר בעולם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  <a:blipFill dpi="0" rotWithShape="1">
            <a:blip r:embed="rId3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26" y="6459877"/>
            <a:ext cx="1080150" cy="394627"/>
          </a:xfrm>
          <a:prstGeom prst="rect">
            <a:avLst/>
          </a:prstGeom>
        </p:spPr>
      </p:pic>
      <p:pic>
        <p:nvPicPr>
          <p:cNvPr id="6" name="Picture 8" descr="×ª××¦××ª ×ª××× × ×¢×××¨ âªpoutine canadaâ¬â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78" y="3223491"/>
            <a:ext cx="3240157" cy="28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2zwmzkbocl625qdrf2qqqfok-wpengine.netdna-ssl.com/wp-content/uploads/2019/05/17010215_web1_SPORTS-BKN-BUCKS-RAPTORS-5-GE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78" y="516835"/>
            <a:ext cx="3240157" cy="2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88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6939064" y="0"/>
            <a:ext cx="5252936" cy="6446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l" rtl="0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l" rtl="0">
              <a:buFont typeface="Wingdings" panose="05000000000000000000" pitchFamily="2" charset="2"/>
              <a:buChar char="q"/>
            </a:pP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3343" y="2383770"/>
            <a:ext cx="3800083" cy="6896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he-I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ניתוח שוק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  <a:blipFill dpi="0" rotWithShape="1">
            <a:blip r:embed="rId4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26" y="6459877"/>
            <a:ext cx="1080150" cy="394627"/>
          </a:xfrm>
          <a:prstGeom prst="rect">
            <a:avLst/>
          </a:prstGeom>
        </p:spPr>
      </p:pic>
      <p:pic>
        <p:nvPicPr>
          <p:cNvPr id="9" name="Picture 2" descr="×ª××¦××ª ×ª××× × ×¢×××¨ âªfunny canadaâ¬â">
            <a:extLst>
              <a:ext uri="{FF2B5EF4-FFF2-40B4-BE49-F238E27FC236}">
                <a16:creationId xmlns:a16="http://schemas.microsoft.com/office/drawing/2014/main" id="{F9892871-7083-4D7C-8D70-FFA60623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9064" cy="645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83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0" y="0"/>
            <a:ext cx="12192000" cy="6446982"/>
          </a:xfrm>
          <a:prstGeom prst="rect">
            <a:avLst/>
          </a:prstGeom>
          <a:blipFill dpi="0" rotWithShape="1">
            <a:blip r:embed="rId3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  <a:blipFill dpi="0" rotWithShape="1">
            <a:blip r:embed="rId5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26" y="6459877"/>
            <a:ext cx="1080150" cy="394627"/>
          </a:xfrm>
          <a:prstGeom prst="rect">
            <a:avLst/>
          </a:prstGeom>
        </p:spPr>
      </p:pic>
      <p:sp>
        <p:nvSpPr>
          <p:cNvPr id="11" name="אליפסה 10"/>
          <p:cNvSpPr/>
          <p:nvPr/>
        </p:nvSpPr>
        <p:spPr>
          <a:xfrm>
            <a:off x="10672324" y="873727"/>
            <a:ext cx="1052030" cy="9144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ליפסה 11"/>
          <p:cNvSpPr/>
          <p:nvPr/>
        </p:nvSpPr>
        <p:spPr>
          <a:xfrm>
            <a:off x="10672324" y="2456404"/>
            <a:ext cx="1052030" cy="9144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אליפסה 12"/>
          <p:cNvSpPr/>
          <p:nvPr/>
        </p:nvSpPr>
        <p:spPr>
          <a:xfrm>
            <a:off x="10672324" y="4006475"/>
            <a:ext cx="1052030" cy="914400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0" y="4129806"/>
            <a:ext cx="10700426" cy="11389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>
              <a:lnSpc>
                <a:spcPct val="150000"/>
              </a:lnSpc>
              <a:buBlip>
                <a:blip r:embed="rId10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מגמה לגיוון יעדי הטיסה וגידול בתיירות היוצאת לאירופה ואסיה.</a:t>
            </a:r>
            <a:endParaRPr lang="en-US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3941" y="2600173"/>
            <a:ext cx="9078012" cy="11389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>
              <a:lnSpc>
                <a:spcPct val="150000"/>
              </a:lnSpc>
              <a:buBlip>
                <a:blip r:embed="rId10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התייר הקנדי הוא השישי בעולם במרחקי טיסה.</a:t>
            </a:r>
            <a:endParaRPr lang="en-US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" name="אליפסה 15"/>
          <p:cNvSpPr/>
          <p:nvPr/>
        </p:nvSpPr>
        <p:spPr>
          <a:xfrm>
            <a:off x="10672324" y="5330135"/>
            <a:ext cx="1052030" cy="91440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8"/>
          <p:cNvSpPr txBox="1"/>
          <p:nvPr/>
        </p:nvSpPr>
        <p:spPr>
          <a:xfrm>
            <a:off x="-1244748" y="551997"/>
            <a:ext cx="1185870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>
              <a:lnSpc>
                <a:spcPct val="150000"/>
              </a:lnSpc>
              <a:buBlip>
                <a:blip r:embed="rId10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יותר מ-35 מיליון נסיעות רב-יומיות מהן 75% פנאי.</a:t>
            </a:r>
          </a:p>
          <a:p>
            <a:pPr marL="342900" indent="-342900" algn="r">
              <a:lnSpc>
                <a:spcPct val="150000"/>
              </a:lnSpc>
              <a:buBlip>
                <a:blip r:embed="rId10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60% מהתיירות היוצאת היא לארה"ב.</a:t>
            </a:r>
          </a:p>
          <a:p>
            <a:pPr marL="342900" indent="-342900" algn="r">
              <a:lnSpc>
                <a:spcPct val="150000"/>
              </a:lnSpc>
              <a:buBlip>
                <a:blip r:embed="rId10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עדיפות לטיסות ליעדים קרובים בדגש על מרכז אמריקה ויעדים קאריביים.</a:t>
            </a:r>
            <a:endParaRPr lang="en-US"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2002" y="5453466"/>
            <a:ext cx="10613955" cy="11389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>
              <a:lnSpc>
                <a:spcPct val="150000"/>
              </a:lnSpc>
              <a:buBlip>
                <a:blip r:embed="rId10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נסיעות פנאי מול ביקור חברים ומשפחה – ארה"ב (65%/14%) אירופה (42%/38%).</a:t>
            </a:r>
            <a:endParaRPr lang="en-US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72631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לבן 14"/>
          <p:cNvSpPr/>
          <p:nvPr/>
        </p:nvSpPr>
        <p:spPr>
          <a:xfrm>
            <a:off x="0" y="0"/>
            <a:ext cx="12192000" cy="6446982"/>
          </a:xfrm>
          <a:prstGeom prst="rect">
            <a:avLst/>
          </a:prstGeom>
          <a:blipFill dpi="0" rotWithShape="1">
            <a:blip r:embed="rId3">
              <a:alphaModFix amt="1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/>
        </p:nvSpPr>
        <p:spPr>
          <a:xfrm>
            <a:off x="164959" y="3241592"/>
            <a:ext cx="5810353" cy="3868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r>
              <a:rPr lang="he-IL" sz="2000" b="1" u="sng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העדפות התייר הקנדי</a:t>
            </a:r>
            <a:r>
              <a:rPr lang="en-US" sz="2000" b="1" u="sng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: </a:t>
            </a:r>
          </a:p>
          <a:p>
            <a:pPr marL="285750" indent="-285750" algn="r" rtl="1">
              <a:lnSpc>
                <a:spcPct val="150000"/>
              </a:lnSpc>
              <a:buBlip>
                <a:blip r:embed="rId4"/>
              </a:buBlip>
            </a:pPr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יעדי חופש וים.</a:t>
            </a:r>
          </a:p>
          <a:p>
            <a:pPr marL="285750" indent="-285750" algn="r" rtl="1">
              <a:lnSpc>
                <a:spcPct val="150000"/>
              </a:lnSpc>
              <a:buBlip>
                <a:blip r:embed="rId4"/>
              </a:buBlip>
            </a:pPr>
            <a:r>
              <a:rPr lang="he-IL" sz="20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סיטיברייק</a:t>
            </a:r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– דגש על </a:t>
            </a:r>
            <a:r>
              <a:rPr lang="he-IL" sz="20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מטרופולינים</a:t>
            </a:r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גדולים.</a:t>
            </a:r>
          </a:p>
          <a:p>
            <a:pPr marL="285750" indent="-285750" algn="r" rtl="1">
              <a:lnSpc>
                <a:spcPct val="150000"/>
              </a:lnSpc>
              <a:buBlip>
                <a:blip r:embed="rId4"/>
              </a:buBlip>
            </a:pPr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מוצר אקסטרים ואתגרי - ספורט ופעילות </a:t>
            </a:r>
            <a:r>
              <a:rPr lang="he-IL" sz="20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אאוטדור</a:t>
            </a:r>
            <a:endParaRPr lang="he-IL" sz="20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285750" indent="-285750" algn="r" rtl="1">
              <a:lnSpc>
                <a:spcPct val="150000"/>
              </a:lnSpc>
              <a:buBlip>
                <a:blip r:embed="rId4"/>
              </a:buBlip>
            </a:pPr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מקומות קנוניים – תרבות, דת והיסטוריה</a:t>
            </a:r>
          </a:p>
          <a:p>
            <a:pPr marL="285750" indent="-285750" algn="r" rtl="1">
              <a:lnSpc>
                <a:spcPct val="150000"/>
              </a:lnSpc>
              <a:buBlip>
                <a:blip r:embed="rId4"/>
              </a:buBlip>
            </a:pPr>
            <a:endParaRPr lang="en-US" sz="20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/>
            <a:endParaRPr lang="he-IL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3" name="אליפסה 12"/>
          <p:cNvSpPr/>
          <p:nvPr/>
        </p:nvSpPr>
        <p:spPr>
          <a:xfrm>
            <a:off x="5808912" y="4381587"/>
            <a:ext cx="1388487" cy="117974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l" rtl="0"/>
            <a:endParaRPr lang="he-IL" dirty="0"/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9" y="6466544"/>
            <a:ext cx="936130" cy="366471"/>
          </a:xfrm>
          <a:prstGeom prst="rect">
            <a:avLst/>
          </a:prstGeom>
          <a:blipFill dpi="0" rotWithShape="1">
            <a:blip r:embed="rId7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26" y="6459877"/>
            <a:ext cx="1080150" cy="394627"/>
          </a:xfrm>
          <a:prstGeom prst="rect">
            <a:avLst/>
          </a:prstGeom>
        </p:spPr>
      </p:pic>
      <p:sp>
        <p:nvSpPr>
          <p:cNvPr id="18" name="אליפסה 17"/>
          <p:cNvSpPr/>
          <p:nvPr/>
        </p:nvSpPr>
        <p:spPr>
          <a:xfrm>
            <a:off x="8346333" y="1745730"/>
            <a:ext cx="1978446" cy="1840590"/>
          </a:xfrm>
          <a:prstGeom prst="ellipse">
            <a:avLst/>
          </a:prstGeom>
          <a:blipFill dpi="0" rotWithShape="1">
            <a:blip r:embed="rId9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אתגרי</a:t>
            </a:r>
            <a:endParaRPr lang="en-US" sz="14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%25</a:t>
            </a:r>
            <a:endParaRPr lang="he-IL" sz="14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" name="אליפסה 18"/>
          <p:cNvSpPr/>
          <p:nvPr/>
        </p:nvSpPr>
        <p:spPr>
          <a:xfrm>
            <a:off x="9807974" y="4381587"/>
            <a:ext cx="1505293" cy="1391535"/>
          </a:xfrm>
          <a:prstGeom prst="ellipse">
            <a:avLst/>
          </a:prstGeom>
          <a:blipFill dpi="0" rotWithShape="1">
            <a:blip r:embed="rId10" cstate="print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אקראי</a:t>
            </a:r>
            <a:endParaRPr lang="en-US" sz="14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9% </a:t>
            </a:r>
            <a:endParaRPr lang="he-IL" sz="1400" dirty="0"/>
          </a:p>
        </p:txBody>
      </p:sp>
      <p:sp>
        <p:nvSpPr>
          <p:cNvPr id="20" name="אליפסה 19"/>
          <p:cNvSpPr/>
          <p:nvPr/>
        </p:nvSpPr>
        <p:spPr>
          <a:xfrm>
            <a:off x="9640251" y="896114"/>
            <a:ext cx="2443325" cy="2417624"/>
          </a:xfrm>
          <a:prstGeom prst="ellipse">
            <a:avLst/>
          </a:prstGeom>
          <a:blipFill dpi="0" rotWithShape="1">
            <a:blip r:embed="rId11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משפחות</a:t>
            </a:r>
            <a:endParaRPr lang="en-US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29%</a:t>
            </a:r>
            <a:endParaRPr lang="he-IL" dirty="0"/>
          </a:p>
        </p:txBody>
      </p:sp>
      <p:sp>
        <p:nvSpPr>
          <p:cNvPr id="21" name="אליפסה 20"/>
          <p:cNvSpPr/>
          <p:nvPr/>
        </p:nvSpPr>
        <p:spPr>
          <a:xfrm>
            <a:off x="8667346" y="3527514"/>
            <a:ext cx="1638446" cy="1478721"/>
          </a:xfrm>
          <a:prstGeom prst="ellipse">
            <a:avLst/>
          </a:prstGeom>
          <a:blipFill dpi="0" rotWithShape="1"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מנוסים</a:t>
            </a:r>
            <a:endParaRPr lang="en-US" sz="14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16%</a:t>
            </a:r>
            <a:endParaRPr lang="he-IL" sz="1400" dirty="0"/>
          </a:p>
        </p:txBody>
      </p:sp>
      <p:sp>
        <p:nvSpPr>
          <p:cNvPr id="22" name="אליפסה 21"/>
          <p:cNvSpPr/>
          <p:nvPr/>
        </p:nvSpPr>
        <p:spPr>
          <a:xfrm>
            <a:off x="9828827" y="2940191"/>
            <a:ext cx="1789870" cy="1685598"/>
          </a:xfrm>
          <a:prstGeom prst="ellipse">
            <a:avLst/>
          </a:prstGeom>
          <a:blipFill dpi="0" rotWithShape="1">
            <a:blip r:embed="rId13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2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הכל</a:t>
            </a:r>
            <a:r>
              <a:rPr lang="he-IL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הולך</a:t>
            </a:r>
            <a:endParaRPr lang="en-US" sz="12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21%</a:t>
            </a:r>
            <a:endParaRPr lang="he-IL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513599" y="1479379"/>
            <a:ext cx="4752852" cy="438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80000"/>
              </a:lnSpc>
            </a:pPr>
            <a:r>
              <a:rPr lang="he-IL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moni DL AAA Black" panose="020B0A00000000020004" pitchFamily="34" charset="-79"/>
              </a:rPr>
              <a:t>ש</a:t>
            </a:r>
            <a:r>
              <a:rPr lang="he-IL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וק כללי:</a:t>
            </a:r>
            <a:endParaRPr lang="he-IL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moni DL AAA Black" panose="020B0A00000000020004" pitchFamily="34" charset="-79"/>
            </a:endParaRPr>
          </a:p>
        </p:txBody>
      </p:sp>
      <p:pic>
        <p:nvPicPr>
          <p:cNvPr id="14" name="תמונה 13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75" y="1111413"/>
            <a:ext cx="4289565" cy="251357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938318" y="442048"/>
            <a:ext cx="573027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>
              <a:lnSpc>
                <a:spcPct val="150000"/>
              </a:lnSpc>
              <a:buBlip>
                <a:blip r:embed="rId4"/>
              </a:buBlip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מטייל כל השנה אך מתכנן חצי שנה מראש</a:t>
            </a:r>
            <a:endParaRPr lang="en-US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4995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650</Words>
  <Application>Microsoft Office PowerPoint</Application>
  <PresentationFormat>Widescreen</PresentationFormat>
  <Paragraphs>151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Agency FB</vt:lpstr>
      <vt:lpstr>Almoni DL AAA Black</vt:lpstr>
      <vt:lpstr>Arial</vt:lpstr>
      <vt:lpstr>Calibri</vt:lpstr>
      <vt:lpstr>Calibri Light</vt:lpstr>
      <vt:lpstr>Gisha</vt:lpstr>
      <vt:lpstr>Wingdings</vt:lpstr>
      <vt:lpstr>Office Theme</vt:lpstr>
      <vt:lpstr>משרד התיירות לשכת קנדה</vt:lpstr>
      <vt:lpstr>PowerPoint Presentation</vt:lpstr>
      <vt:lpstr>PowerPoint Presentation</vt:lpstr>
      <vt:lpstr>PowerPoint Presentation</vt:lpstr>
      <vt:lpstr>PowerPoint Presentation</vt:lpstr>
      <vt:lpstr>אז למה קנדה?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we (really) want to go back?</vt:lpstr>
      <vt:lpstr>Global Trends</vt:lpstr>
      <vt:lpstr>Travel trends</vt:lpstr>
      <vt:lpstr>Meaningful Travel</vt:lpstr>
      <vt:lpstr>PowerPoint Presentation</vt:lpstr>
      <vt:lpstr>PowerPoint Presentation</vt:lpstr>
      <vt:lpstr>תיירות – הדור הבא הלכה למעשה</vt:lpstr>
      <vt:lpstr>פעילות הלשכה</vt:lpstr>
      <vt:lpstr>דוגמאות לפעילויות</vt:lpstr>
      <vt:lpstr>PowerPoint Presentation</vt:lpstr>
      <vt:lpstr>PowerPoint Presentation</vt:lpstr>
      <vt:lpstr>יח"צ, יח"צ ועוד יח"צ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משרד התיירות לשכת קנדה</dc:title>
  <dc:creator>gal hana</dc:creator>
  <cp:lastModifiedBy>gal hana</cp:lastModifiedBy>
  <cp:revision>3</cp:revision>
  <dcterms:created xsi:type="dcterms:W3CDTF">2022-03-11T17:02:02Z</dcterms:created>
  <dcterms:modified xsi:type="dcterms:W3CDTF">2022-03-11T18:06:11Z</dcterms:modified>
</cp:coreProperties>
</file>